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4" r:id="rId1"/>
  </p:sldMasterIdLst>
  <p:notesMasterIdLst>
    <p:notesMasterId r:id="rId44"/>
  </p:notesMasterIdLst>
  <p:handoutMasterIdLst>
    <p:handoutMasterId r:id="rId45"/>
  </p:handoutMasterIdLst>
  <p:sldIdLst>
    <p:sldId id="260" r:id="rId2"/>
    <p:sldId id="308" r:id="rId3"/>
    <p:sldId id="310" r:id="rId4"/>
    <p:sldId id="303" r:id="rId5"/>
    <p:sldId id="304" r:id="rId6"/>
    <p:sldId id="305" r:id="rId7"/>
    <p:sldId id="271" r:id="rId8"/>
    <p:sldId id="306" r:id="rId9"/>
    <p:sldId id="307" r:id="rId10"/>
    <p:sldId id="285" r:id="rId11"/>
    <p:sldId id="286" r:id="rId12"/>
    <p:sldId id="272" r:id="rId13"/>
    <p:sldId id="273" r:id="rId14"/>
    <p:sldId id="288" r:id="rId15"/>
    <p:sldId id="287" r:id="rId16"/>
    <p:sldId id="319" r:id="rId17"/>
    <p:sldId id="320" r:id="rId18"/>
    <p:sldId id="311" r:id="rId19"/>
    <p:sldId id="314" r:id="rId20"/>
    <p:sldId id="318" r:id="rId21"/>
    <p:sldId id="289" r:id="rId22"/>
    <p:sldId id="290" r:id="rId23"/>
    <p:sldId id="312" r:id="rId24"/>
    <p:sldId id="274" r:id="rId25"/>
    <p:sldId id="316" r:id="rId26"/>
    <p:sldId id="293" r:id="rId27"/>
    <p:sldId id="294" r:id="rId28"/>
    <p:sldId id="321" r:id="rId29"/>
    <p:sldId id="322" r:id="rId30"/>
    <p:sldId id="292" r:id="rId31"/>
    <p:sldId id="291" r:id="rId32"/>
    <p:sldId id="323" r:id="rId33"/>
    <p:sldId id="324" r:id="rId34"/>
    <p:sldId id="295" r:id="rId35"/>
    <p:sldId id="296" r:id="rId36"/>
    <p:sldId id="277" r:id="rId37"/>
    <p:sldId id="278" r:id="rId38"/>
    <p:sldId id="297" r:id="rId39"/>
    <p:sldId id="298" r:id="rId40"/>
    <p:sldId id="300" r:id="rId41"/>
    <p:sldId id="301" r:id="rId42"/>
    <p:sldId id="30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00"/>
    <a:srgbClr val="003300"/>
    <a:srgbClr val="0033CC"/>
    <a:srgbClr val="000099"/>
    <a:srgbClr val="008000"/>
    <a:srgbClr val="006600"/>
    <a:srgbClr val="292929"/>
    <a:srgbClr val="4D4D4D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3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19" y="4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080228-AA52-420E-B754-8D6FB64A40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EEB222-3177-4862-9A2E-804998A36B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47FCD-4104-406A-A39B-5BEB4653AB02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2D1931-4A41-4CD5-A0F2-612F1694A1B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DBCA2B-B822-4B54-845E-662E45620B1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16D65-3843-4B7D-8C11-0534AB7F3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76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52F6ED-E1D1-40C7-A246-F65D423A4F17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1FF9E-B896-4718-9D36-B2B43339C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32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52957-E719-4AE5-AACE-1C1FFE9C9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1575" y="1712913"/>
            <a:ext cx="9144000" cy="2387600"/>
          </a:xfrm>
          <a:scene3d>
            <a:camera prst="orthographicFront"/>
            <a:lightRig rig="threePt" dir="t"/>
          </a:scene3d>
          <a:sp3d>
            <a:bevelT/>
          </a:sp3d>
        </p:spPr>
        <p:txBody>
          <a:bodyPr anchor="b">
            <a:normAutofit/>
          </a:bodyPr>
          <a:lstStyle>
            <a:lvl1pPr algn="ctr">
              <a:defRPr sz="660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FA3E99-F189-4923-9FB6-FE14319CAE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95826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800" b="1">
                <a:solidFill>
                  <a:srgbClr val="000099"/>
                </a:solidFill>
                <a:latin typeface="Palatino Linotype" panose="0204050205050503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icture containing fractal art, graphics, colorfulness, magenta&#10;&#10;Description automatically generated">
            <a:extLst>
              <a:ext uri="{FF2B5EF4-FFF2-40B4-BE49-F238E27FC236}">
                <a16:creationId xmlns:a16="http://schemas.microsoft.com/office/drawing/2014/main" id="{BC40D909-AD82-4CBC-B6DF-05E47C06CB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367" y="10980"/>
            <a:ext cx="1885266" cy="12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957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166F4-4487-4FB9-B67B-7FF66C361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A3C0ED-4311-4635-8DD7-1978EE600A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79977-C818-4E33-8EC4-4B569DFFF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575E-568F-43AC-B90E-124DEB9485D9}" type="datetime1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AA8D8-CC77-4435-8D85-801B920C4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39AFF-AD93-44DA-AE20-DC4A7408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839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77DC47-F382-491A-88C7-62B110AE68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D1588-8B5B-43E3-A897-0E02D52D74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C81EF-1DBE-4FA9-BC10-C99E589CD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7083-4168-4D1F-9A76-361D4E1744C2}" type="datetime1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C93AD-90FB-4C81-A50F-7353E87B8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B3658-350A-4C4E-A36D-9809B16A8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44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B4AF-540B-43D3-B05D-652EF7CCB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600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2F38E-8421-4E59-A5D7-E5FAA4167FA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 sz="440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3600">
                <a:solidFill>
                  <a:srgbClr val="336600"/>
                </a:solidFill>
              </a:defRPr>
            </a:lvl2pPr>
            <a:lvl3pPr>
              <a:defRPr sz="3200">
                <a:solidFill>
                  <a:srgbClr val="008000"/>
                </a:solidFill>
              </a:defRPr>
            </a:lvl3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652D3-B06D-4E4A-BCDF-4BA471B97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95725" y="6369048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469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69AD1-FCE8-44E9-B00F-A946EBA4B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66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8A984-2692-4A7E-B234-C9C236B13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54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03B48-55F8-4208-AA20-E810D95BF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743325" y="6356349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fractal art, graphics, colorfulness, magenta&#10;&#10;Description automatically generated">
            <a:extLst>
              <a:ext uri="{FF2B5EF4-FFF2-40B4-BE49-F238E27FC236}">
                <a16:creationId xmlns:a16="http://schemas.microsoft.com/office/drawing/2014/main" id="{FCF7B876-178B-4CD6-A425-7ED3310EC0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367" y="10980"/>
            <a:ext cx="1885266" cy="12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97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B356A-98A6-487E-A17C-306136C1A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B1B06-862F-4EC9-B875-085A16528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FAEDF-ED42-41B2-A23F-F80CA57DA1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B0D609-CE2A-4D7D-990F-C64DDD6BA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54980" y="6356350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42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CCA34-959E-4714-B8C0-1734C1ECA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78B63-608C-4414-B5E6-AC9DA10F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C7128E-9891-4AF6-B68F-D67750C18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8DD24C-617E-4A49-876F-513E9B5691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106E83-13C5-427E-8FEE-28AE7137B3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3553F7-E0A0-4BDF-B5DA-18C180CC1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9810F-BB01-431F-A36B-01A80F00F9A2}" type="datetime1">
              <a:rPr lang="en-US" smtClean="0"/>
              <a:t>6/7/2023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9B75C7-0C4D-4D18-A44E-036770CD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AF33EF-7F68-4AC8-81E9-58EC4329B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98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F71E-065B-4ADD-8BC1-F6F7E02347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60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5FD1F-7528-4508-8EE0-2803F540D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17950" y="6356350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38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2AED8-9BA2-412D-A467-1BF928C51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92550" y="6356349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02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8920A-62F3-4316-8695-94F123BAA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E9F02-F9F6-4E1B-B431-2F05EA9D5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E1A35C-C569-41C9-91D4-544E94AF6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BB69FE-C2EB-42CA-8D24-52C3423A7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6BA1C-0431-441A-9684-27D3820DDA76}" type="datetime1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A7206D-CD4C-4F6E-85F6-BB8DCEBB3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D52B3F-597C-441C-B442-175FDC250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62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382EF-99CF-4E82-8FDE-76B326F01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E2BB66-AC05-4675-966F-8FC8D9FC8B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84E2AB-976A-4661-9709-D3F7A86856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BFA8C9-35C2-4E40-99F6-56E533EAA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D90E-AE50-48B2-954D-3C61712566FC}" type="datetime1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BC5262-AC16-4FE3-9DD8-A764BA3A7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C7804-4B71-4228-B99A-1AB02041C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21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E061D9-F11B-4A9D-92ED-EDE2831CD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64959-438D-4171-8334-FBA65650B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4AB58-E492-453C-8146-CF65E676C1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08437-3005-4AE1-B600-AE18E1986B0F}" type="datetime1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E051A-E6B7-41A1-BAE1-E849DF797E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239B6-E541-4C5C-A5E2-0B0DC639D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38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1" kern="1200">
          <a:solidFill>
            <a:srgbClr val="333333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8DEBF-1284-49D9-9B5D-E6B14F951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7325" y="2162174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Machine Learning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F148C1-F22D-46AD-AD7D-2B58F4D32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325" y="4886326"/>
            <a:ext cx="9144000" cy="1655762"/>
          </a:xfrm>
        </p:spPr>
        <p:txBody>
          <a:bodyPr/>
          <a:lstStyle/>
          <a:p>
            <a:r>
              <a:rPr lang="en-US" dirty="0"/>
              <a:t>Machine Learning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229590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19E87-7854-48F4-84B9-A41B9666C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machine learning works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981EC7-9134-493D-8B7F-D846A77D0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A picture containing text, diagram, screenshot, font&#10;&#10;Description automatically generated">
            <a:extLst>
              <a:ext uri="{FF2B5EF4-FFF2-40B4-BE49-F238E27FC236}">
                <a16:creationId xmlns:a16="http://schemas.microsoft.com/office/drawing/2014/main" id="{109402FC-90AF-454B-B10E-FF75E9A5C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518" y="1690687"/>
            <a:ext cx="6669525" cy="49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50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19E87-7854-48F4-84B9-A41B9666C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machine learning works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981EC7-9134-493D-8B7F-D846A77D0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C4B17F47-666C-4D3A-8E82-BEA4A1DF5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738" y="1607564"/>
            <a:ext cx="8888889" cy="4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71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3C0EE0-E864-4F3C-B3A9-139923D33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B7443C-AA85-4E92-A3EA-B8B3915C2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147" y="319359"/>
            <a:ext cx="6738257" cy="577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37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66B390-4A25-40DD-96A1-68DEDE6E4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 descr="A picture containing text, screenshot, circle, compact disk&#10;&#10;Description automatically generated">
            <a:extLst>
              <a:ext uri="{FF2B5EF4-FFF2-40B4-BE49-F238E27FC236}">
                <a16:creationId xmlns:a16="http://schemas.microsoft.com/office/drawing/2014/main" id="{3F6B2828-327E-4E19-AA83-7ACFF03CE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53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34E5E-6528-4FAC-8065-570BA9E4F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Lifecycle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0EBA98-A2EA-4A28-A551-6AAFBE791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A picture containing screenshot, text, font, line&#10;&#10;Description automatically generated">
            <a:extLst>
              <a:ext uri="{FF2B5EF4-FFF2-40B4-BE49-F238E27FC236}">
                <a16:creationId xmlns:a16="http://schemas.microsoft.com/office/drawing/2014/main" id="{0B658420-8F0B-45C5-93A6-BE017C02A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40" y="871676"/>
            <a:ext cx="8273305" cy="601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153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34E5E-6528-4FAC-8065-570BA9E4F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Workflow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0EBA98-A2EA-4A28-A551-6AAFBE791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9A89-2894-44B8-B80B-7D0061D80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19" y="1690688"/>
            <a:ext cx="10284448" cy="426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28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305B58-BD2F-0755-364C-ACFC222B8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BA0CCF-3EE1-EBA6-E629-7159C68CE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8531"/>
            <a:ext cx="12192000" cy="532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04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91045C-FE39-655E-3215-B60DB38B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D3ED3A-A838-E061-D369-26045E82F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14" y="136526"/>
            <a:ext cx="8660216" cy="647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22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9DCBD-BD90-EBA5-C361-120F6FB5B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32897-7721-A65A-B971-ED9000D76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843" y="1575881"/>
            <a:ext cx="11206263" cy="5158292"/>
          </a:xfrm>
        </p:spPr>
        <p:txBody>
          <a:bodyPr>
            <a:normAutofit/>
          </a:bodyPr>
          <a:lstStyle/>
          <a:p>
            <a:r>
              <a:rPr lang="en-US" dirty="0"/>
              <a:t>ML model is trained on a labelled data set </a:t>
            </a:r>
          </a:p>
          <a:p>
            <a:pPr lvl="1"/>
            <a:r>
              <a:rPr lang="en-US" dirty="0"/>
              <a:t>This contains independent / feature variables and a dependent / target variable (the labels)</a:t>
            </a:r>
          </a:p>
          <a:p>
            <a:pPr lvl="1"/>
            <a:r>
              <a:rPr lang="en-US" dirty="0"/>
              <a:t>The feature variables are the attributes or properties of the data set that influence the dependent / target variables </a:t>
            </a:r>
          </a:p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3A4B8-E2EF-B513-CC22-75BD21C8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477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47126E-5D73-1736-EEEB-F2BC175C9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5B8980-9CE1-F7E8-A8D6-5344F444D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24" y="443622"/>
            <a:ext cx="7247161" cy="38824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5116BC-EDA5-310E-D15D-442F81B0A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099" y="2902420"/>
            <a:ext cx="5739016" cy="381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40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DED011-DD4A-0B19-DE05-0C5FFECEA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F7BD7D-D0D9-C198-4021-DCB34C537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962" y="11134"/>
            <a:ext cx="7110076" cy="683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87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9DCBD-BD90-EBA5-C361-120F6FB5B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32897-7721-A65A-B971-ED9000D76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843" y="1575881"/>
            <a:ext cx="11206263" cy="51582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target variable provides context for training the ML model </a:t>
            </a:r>
          </a:p>
          <a:p>
            <a:pPr lvl="1"/>
            <a:r>
              <a:rPr lang="en-US" dirty="0"/>
              <a:t>in order to identify a specific relationship between the features and target variable </a:t>
            </a:r>
          </a:p>
          <a:p>
            <a:r>
              <a:rPr lang="en-US" dirty="0"/>
              <a:t>The training process is termed fitting the model</a:t>
            </a:r>
          </a:p>
          <a:p>
            <a:pPr lvl="1"/>
            <a:r>
              <a:rPr lang="en-US" dirty="0"/>
              <a:t>The trained model can then make a reasonably accurate prediction of target values corresponding to new features that it has yet to encounter.</a:t>
            </a:r>
          </a:p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3A4B8-E2EF-B513-CC22-75BD21C8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334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787D8-372B-4B70-9592-46499C28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815020-4EE9-48DD-B425-EEB9D7D88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BEED6FE7-E71E-49BF-BFFF-66275579E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71" y="1690688"/>
            <a:ext cx="8510451" cy="426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84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787D8-372B-4B70-9592-46499C28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815020-4EE9-48DD-B425-EEB9D7D88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EE838B-7602-4731-AB64-283030F07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943" y="1696847"/>
            <a:ext cx="9135291" cy="479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744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CAE8E-0507-306F-8984-FD441FEDA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4007E-99B9-C1CF-716C-51883EDCA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During the training process</a:t>
            </a:r>
          </a:p>
          <a:p>
            <a:pPr lvl="1"/>
            <a:r>
              <a:rPr lang="en-US" dirty="0"/>
              <a:t>ML model iteratively predicts the target variable from the features of each observation / datapoint in the original dataset</a:t>
            </a:r>
          </a:p>
          <a:p>
            <a:r>
              <a:rPr lang="en-US" dirty="0"/>
              <a:t>gradually improves its response </a:t>
            </a:r>
          </a:p>
          <a:p>
            <a:pPr lvl="1"/>
            <a:r>
              <a:rPr lang="en-US" dirty="0"/>
              <a:t>By minimizing its error function by processing increasing amounts of labelled data points  in the dataset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4BC53-ABA8-A3AD-50D9-8EF1201F8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140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022534-8F85-48A4-ABBB-265837049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5E2F827B-63AA-4747-AF89-1DCB6AB67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888" y="0"/>
            <a:ext cx="92822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25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CAE8E-0507-306F-8984-FD441FEDA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2 main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4007E-99B9-C1CF-716C-51883EDCA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569" y="1690688"/>
            <a:ext cx="11177081" cy="480218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Regression</a:t>
            </a:r>
          </a:p>
          <a:p>
            <a:pPr lvl="1"/>
            <a:r>
              <a:rPr lang="en-US" dirty="0"/>
              <a:t>used to predict a continuous target variable, such as price of a house or salary of an employee</a:t>
            </a:r>
          </a:p>
          <a:p>
            <a:r>
              <a:rPr lang="en-US" dirty="0"/>
              <a:t>Classification </a:t>
            </a:r>
          </a:p>
          <a:p>
            <a:pPr lvl="1"/>
            <a:r>
              <a:rPr lang="en-US" dirty="0"/>
              <a:t>used to predict a categorical target variable (or class label) which has discrete values</a:t>
            </a:r>
          </a:p>
          <a:p>
            <a:pPr lvl="1"/>
            <a:r>
              <a:rPr lang="en-US" dirty="0"/>
              <a:t>e.g. whether a customer will buy a house or not, default on a loan or not, etc. </a:t>
            </a:r>
          </a:p>
          <a:p>
            <a:r>
              <a:rPr lang="en-US" dirty="0"/>
              <a:t>Binary classification - For simple cases where the values are true or false</a:t>
            </a:r>
          </a:p>
          <a:p>
            <a:r>
              <a:rPr lang="en-US" dirty="0"/>
              <a:t>Multiclass classification - when there are more than two classes or types of values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4BC53-ABA8-A3AD-50D9-8EF1201F8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584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2AAFE-05A5-4BBA-B13F-14395EAC0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vs regression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9B0945-C5F1-4328-A4E6-81F582881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D46AE7-1418-416E-AB9C-6A781BD27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22" y="1861456"/>
            <a:ext cx="10724778" cy="456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651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2AAFE-05A5-4BBA-B13F-14395EAC0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vs regression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9B0945-C5F1-4328-A4E6-81F582881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 descr="A picture containing text, screenshot, graphics&#10;&#10;Description automatically generated">
            <a:extLst>
              <a:ext uri="{FF2B5EF4-FFF2-40B4-BE49-F238E27FC236}">
                <a16:creationId xmlns:a16="http://schemas.microsoft.com/office/drawing/2014/main" id="{E4083FAA-9A89-4AFF-816F-80C85987A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295" y="1690688"/>
            <a:ext cx="8485826" cy="472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968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FF216-A7A8-B12F-0688-651BE539A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31929-9908-0DF4-1437-3B58971CA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ML model works on its own </a:t>
            </a:r>
          </a:p>
          <a:p>
            <a:pPr lvl="1"/>
            <a:r>
              <a:rPr lang="en-US" dirty="0"/>
              <a:t>discover previously undetected patterns or groupings within a dataset on its own</a:t>
            </a:r>
          </a:p>
          <a:p>
            <a:pPr lvl="1"/>
            <a:r>
              <a:rPr lang="en-US" dirty="0"/>
              <a:t>Input dataset to this model consists only of feature variables without any target variables (i.e. an unlabeled dataset)</a:t>
            </a:r>
          </a:p>
          <a:p>
            <a:r>
              <a:rPr lang="en-US" dirty="0"/>
              <a:t>typically applied to build a meaningful summary / representation of the unlabeled dataset </a:t>
            </a:r>
          </a:p>
          <a:p>
            <a:pPr lvl="1"/>
            <a:r>
              <a:rPr lang="en-US" dirty="0"/>
              <a:t>so humans can derive useful insights from it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52D8E-D3B9-7109-0AD7-8195754E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637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FF216-A7A8-B12F-0688-651BE539A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31929-9908-0DF4-1437-3B58971CA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grouping observations in the dataset based on their similarities / differences</a:t>
            </a:r>
          </a:p>
          <a:p>
            <a:pPr lvl="1"/>
            <a:r>
              <a:rPr lang="en-US" dirty="0"/>
              <a:t>When two instances appear in same / different groups, we can infer they have similar / dissimilar properties</a:t>
            </a:r>
          </a:p>
          <a:p>
            <a:r>
              <a:rPr lang="en-US" dirty="0"/>
              <a:t>There many different types of clustering</a:t>
            </a:r>
          </a:p>
          <a:p>
            <a:pPr lvl="1"/>
            <a:r>
              <a:rPr lang="en-US" dirty="0"/>
              <a:t>Exclusive, Overlapping, Hierarchical and Probabilistic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52D8E-D3B9-7109-0AD7-8195754E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632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C75BA-B8B1-4C13-40B7-311C88199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47" y="136525"/>
            <a:ext cx="10515600" cy="1325563"/>
          </a:xfrm>
        </p:spPr>
        <p:txBody>
          <a:bodyPr/>
          <a:lstStyle/>
          <a:p>
            <a:r>
              <a:rPr lang="en-MY" dirty="0"/>
              <a:t>CRISP-DM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272CE1-C8AD-A8EB-6B96-AB2EE4F19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53B16-516D-5F58-9748-7DCCDB84B9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290" y="321181"/>
            <a:ext cx="7598577" cy="621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580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071E0-684F-4C97-AF0B-228331A24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AD3629-CCAA-4F11-9222-515E1DDB0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 descr="A picture containing text, screenshot, fruit, diagram&#10;&#10;Description automatically generated">
            <a:extLst>
              <a:ext uri="{FF2B5EF4-FFF2-40B4-BE49-F238E27FC236}">
                <a16:creationId xmlns:a16="http://schemas.microsoft.com/office/drawing/2014/main" id="{AC383358-682F-446D-9CCA-6BB29D1CE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192000" cy="465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193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071E0-684F-4C97-AF0B-228331A24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AD3629-CCAA-4F11-9222-515E1DDB0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 descr="A picture containing screenshot, circle, diagram&#10;&#10;Description automatically generated">
            <a:extLst>
              <a:ext uri="{FF2B5EF4-FFF2-40B4-BE49-F238E27FC236}">
                <a16:creationId xmlns:a16="http://schemas.microsoft.com/office/drawing/2014/main" id="{032B7307-1A72-41A0-82DA-E91A072E2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" y="1807482"/>
            <a:ext cx="11793583" cy="491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825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FF216-A7A8-B12F-0688-651BE539A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Association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31929-9908-0DF4-1437-3B58971CA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takes a rule-based approach to discovering interesting relationships between features in a given dataset</a:t>
            </a:r>
          </a:p>
          <a:p>
            <a:pPr lvl="1"/>
            <a:r>
              <a:rPr lang="en-US" dirty="0"/>
              <a:t>works by using a measure of interest to identify strong rules found within a dataset</a:t>
            </a:r>
          </a:p>
          <a:p>
            <a:r>
              <a:rPr lang="en-US" dirty="0"/>
              <a:t>typically used for market basket analysis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52D8E-D3B9-7109-0AD7-8195754E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8156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FF216-A7A8-B12F-0688-651BE539A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Dimensionality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31929-9908-0DF4-1437-3B58971CA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used when the number of features, or dimensions, in a given dataset is too high</a:t>
            </a:r>
          </a:p>
          <a:p>
            <a:pPr lvl="1"/>
            <a:r>
              <a:rPr lang="en-US" dirty="0"/>
              <a:t>seek to transform data from high-dimensional spaces (many features) to low-dimensional spaces (low number of features) </a:t>
            </a:r>
          </a:p>
          <a:p>
            <a:pPr lvl="1"/>
            <a:r>
              <a:rPr lang="en-US" dirty="0"/>
              <a:t>while at the same time maintaining the integrity or meaningful properties in the original data</a:t>
            </a:r>
          </a:p>
          <a:p>
            <a:r>
              <a:rPr lang="en-US" dirty="0"/>
              <a:t>These techniques are typically deployed during exploratory data analysis (EDA) or data preprocessing to prepare the data for modeling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52D8E-D3B9-7109-0AD7-8195754E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997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C9ABC-89D9-448E-90BD-6B42F1F91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vs unsupervised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39E631-8F0E-4EDF-A697-E7252BF2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 descr="A picture containing text, screenshot, diagram, pattern&#10;&#10;Description automatically generated">
            <a:extLst>
              <a:ext uri="{FF2B5EF4-FFF2-40B4-BE49-F238E27FC236}">
                <a16:creationId xmlns:a16="http://schemas.microsoft.com/office/drawing/2014/main" id="{58375AF3-AAAB-4DF7-8131-8227647F4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037" y="1463039"/>
            <a:ext cx="5273122" cy="531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0054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C9ABC-89D9-448E-90BD-6B42F1F91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vs unsupervised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39E631-8F0E-4EDF-A697-E7252BF2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 descr="A picture containing text, diagram, screenshot&#10;&#10;Description automatically generated">
            <a:extLst>
              <a:ext uri="{FF2B5EF4-FFF2-40B4-BE49-F238E27FC236}">
                <a16:creationId xmlns:a16="http://schemas.microsoft.com/office/drawing/2014/main" id="{CC7BBD71-3C23-4B25-9CA8-91301D705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05" y="1505647"/>
            <a:ext cx="9716589" cy="485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108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8D8FD-431D-4961-8D09-F40920E98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1CFC5D87-F8EC-4D45-8F2B-B8B2ED80A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01" y="0"/>
            <a:ext cx="112865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343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587379-2C99-464B-BCB8-0D4B7D884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 descr="A picture containing text, screenshot, font, circle&#10;&#10;Description automatically generated">
            <a:extLst>
              <a:ext uri="{FF2B5EF4-FFF2-40B4-BE49-F238E27FC236}">
                <a16:creationId xmlns:a16="http://schemas.microsoft.com/office/drawing/2014/main" id="{C353B154-13AC-41B6-8D54-6792A1E6A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662"/>
            <a:ext cx="12192000" cy="660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96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1A29E-00B9-413E-A71A-74485A1F3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29AC5A-9659-4952-8949-70DB9E0F1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 descr="A picture containing text, diagram, screenshot, font&#10;&#10;Description automatically generated">
            <a:extLst>
              <a:ext uri="{FF2B5EF4-FFF2-40B4-BE49-F238E27FC236}">
                <a16:creationId xmlns:a16="http://schemas.microsoft.com/office/drawing/2014/main" id="{DDDA6DBE-1CA2-4FF2-BC19-EAC0FDBB6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212" y="1795326"/>
            <a:ext cx="5860279" cy="483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052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3017C-A417-4D9D-8D41-CDB81667C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Supervised learning: Regression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B1A72-E366-422B-8C9F-CDF0AFAFD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Linear Regression</a:t>
            </a:r>
          </a:p>
          <a:p>
            <a:pPr lvl="1"/>
            <a:r>
              <a:rPr lang="en-MY" dirty="0"/>
              <a:t>Simple Linear Regression</a:t>
            </a:r>
          </a:p>
          <a:p>
            <a:pPr lvl="1"/>
            <a:r>
              <a:rPr lang="en-MY" dirty="0"/>
              <a:t>Multiple Linear Regression</a:t>
            </a:r>
          </a:p>
          <a:p>
            <a:pPr lvl="1"/>
            <a:r>
              <a:rPr lang="en-MY" dirty="0"/>
              <a:t>Polynomial Regression</a:t>
            </a:r>
          </a:p>
          <a:p>
            <a:r>
              <a:rPr lang="en-MY" dirty="0"/>
              <a:t>Support Vector Regression (SVR)</a:t>
            </a:r>
          </a:p>
          <a:p>
            <a:r>
              <a:rPr lang="en-MY" dirty="0"/>
              <a:t>Decision Tree Regression</a:t>
            </a:r>
          </a:p>
          <a:p>
            <a:r>
              <a:rPr lang="en-MY" dirty="0"/>
              <a:t>Random Forest Regression</a:t>
            </a:r>
          </a:p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589DF-19F1-4ACF-B614-12A130CD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583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43236-06A8-6E02-47AF-4211DDFF0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dirty="0"/>
              <a:t>Machine Learning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9BD3E-B7B1-E736-D24B-FF3F4B136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field of software algorithms that are capable of learning on their own </a:t>
            </a:r>
          </a:p>
          <a:p>
            <a:pPr lvl="1"/>
            <a:r>
              <a:rPr lang="en-US" dirty="0"/>
              <a:t>without explicit human / developer programming or intervention. </a:t>
            </a:r>
          </a:p>
          <a:p>
            <a:r>
              <a:rPr lang="en-US" dirty="0"/>
              <a:t>These algorithms can learn to optimize performance in a specific task </a:t>
            </a:r>
          </a:p>
          <a:p>
            <a:pPr lvl="1"/>
            <a:r>
              <a:rPr lang="en-US" dirty="0"/>
              <a:t>(for e.g. making accurate predictions about future outcomes) </a:t>
            </a:r>
          </a:p>
          <a:p>
            <a:pPr lvl="1"/>
            <a:r>
              <a:rPr lang="en-US" dirty="0"/>
              <a:t>based on sample data (training data) or past experience.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0FBA9-3126-364A-E0DD-90378C7E3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419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3017C-A417-4D9D-8D41-CDB81667C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Supervised learning: Classification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B1A72-E366-422B-8C9F-CDF0AFAFD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Logistic Regression</a:t>
            </a:r>
          </a:p>
          <a:p>
            <a:r>
              <a:rPr lang="en-MY" dirty="0"/>
              <a:t>K-Nearest </a:t>
            </a:r>
            <a:r>
              <a:rPr lang="en-MY" dirty="0" err="1"/>
              <a:t>Neighbors</a:t>
            </a:r>
            <a:endParaRPr lang="en-MY" dirty="0"/>
          </a:p>
          <a:p>
            <a:r>
              <a:rPr lang="en-MY" dirty="0"/>
              <a:t>Support Vector Machine (SVM)</a:t>
            </a:r>
          </a:p>
          <a:p>
            <a:r>
              <a:rPr lang="en-MY" dirty="0"/>
              <a:t>Kernel SVM</a:t>
            </a:r>
          </a:p>
          <a:p>
            <a:r>
              <a:rPr lang="en-MY" dirty="0"/>
              <a:t>Naïve Bayes</a:t>
            </a:r>
          </a:p>
          <a:p>
            <a:r>
              <a:rPr lang="en-MY" dirty="0"/>
              <a:t>Decision Tree Classification</a:t>
            </a:r>
          </a:p>
          <a:p>
            <a:r>
              <a:rPr lang="en-MY" dirty="0"/>
              <a:t>Random Forest Classification</a:t>
            </a:r>
          </a:p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589DF-19F1-4ACF-B614-12A130CD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0270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9EF80-BB0A-4403-B82A-6A3E83A02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Unsupervised Learning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5F442-FA7F-4E2C-9AE3-6027BFB61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  <a:p>
            <a:r>
              <a:rPr lang="en-US" dirty="0"/>
              <a:t>Hierarchical Clustering</a:t>
            </a:r>
          </a:p>
          <a:p>
            <a:r>
              <a:rPr lang="en-US" dirty="0"/>
              <a:t>Principal Component Analysis (PCA)</a:t>
            </a:r>
          </a:p>
          <a:p>
            <a:r>
              <a:rPr lang="en-US" dirty="0"/>
              <a:t>Linear Discriminant Analysis (LDA)</a:t>
            </a:r>
          </a:p>
          <a:p>
            <a:r>
              <a:rPr lang="en-US" dirty="0"/>
              <a:t>Kernel PCA</a:t>
            </a:r>
          </a:p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39664-9D5B-4691-8269-B8555953A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7120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15861-C86E-498D-A4E8-C456FFDEE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E97DA-8BD4-49AF-94D9-9ED4C5395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accuracy scoring</a:t>
            </a:r>
          </a:p>
          <a:p>
            <a:r>
              <a:rPr lang="en-US" dirty="0"/>
              <a:t>K-Fold Cross Validation</a:t>
            </a:r>
          </a:p>
          <a:p>
            <a:r>
              <a:rPr lang="en-US" dirty="0"/>
              <a:t>Grid Search</a:t>
            </a:r>
          </a:p>
          <a:p>
            <a:r>
              <a:rPr lang="en-US" dirty="0" err="1"/>
              <a:t>XGBoost</a:t>
            </a:r>
            <a:endParaRPr lang="en-US" dirty="0"/>
          </a:p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17C6CA-2FB3-498C-AA00-8DFF71844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199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54A76-EAFF-71B0-5054-03C912FF3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Machine Learning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3D74B-7C3D-6CC6-99C0-9FF16EE7B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Primary two focus areas</a:t>
            </a:r>
          </a:p>
          <a:p>
            <a:r>
              <a:rPr lang="en-US" dirty="0"/>
              <a:t>analyzing existing relationships between different features of a dataset</a:t>
            </a:r>
          </a:p>
          <a:p>
            <a:pPr lvl="1"/>
            <a:r>
              <a:rPr lang="en-US" dirty="0"/>
              <a:t>uses the nature of this relationship to make predictions on new data of a similar type</a:t>
            </a:r>
          </a:p>
          <a:p>
            <a:r>
              <a:rPr lang="en-US" dirty="0"/>
              <a:t>detecting hidden patterns or grouping in datasets that are yet unknown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B495E8-3703-06D3-06F4-20C07703A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641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4DECE-7EEC-7D9A-8138-560171079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Machine Learning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F5760-F955-1657-7E86-6A0EE9D86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Machine learning is a subfield of artificial intelligence </a:t>
            </a:r>
          </a:p>
          <a:p>
            <a:pPr lvl="1"/>
            <a:r>
              <a:rPr lang="en-US" dirty="0"/>
              <a:t>involves development of algorithms based on statistical models that enable computers to improve their performance in specific tasks based on past data related to those tasks. </a:t>
            </a:r>
          </a:p>
          <a:p>
            <a:r>
              <a:rPr lang="en-US" dirty="0"/>
              <a:t>closely related to data mining and Data Science.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5DFAF3-BAC5-18F8-F01E-B5BE1C3E0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423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7D0219-B6EC-4D26-A6E4-90675A4FD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C09D4E-D290-4AB7-91B4-319949414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179" y="0"/>
            <a:ext cx="89556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74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5B24F-D6D7-A241-0038-46FD5420C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How machine learning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73F36-58BA-1D2C-5E2B-04AE3144C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Forward Pass</a:t>
            </a:r>
          </a:p>
          <a:p>
            <a:pPr lvl="1"/>
            <a:r>
              <a:rPr lang="en-US" dirty="0"/>
              <a:t>ML algorithm takes input data and computes the predictions based on them</a:t>
            </a:r>
          </a:p>
          <a:p>
            <a:r>
              <a:rPr lang="en-US" dirty="0"/>
              <a:t>Loss Function / Error / Cost function</a:t>
            </a:r>
          </a:p>
          <a:p>
            <a:pPr lvl="1"/>
            <a:r>
              <a:rPr lang="en-US" dirty="0"/>
              <a:t>used to evaluate the accuracy of the predictions made by the model</a:t>
            </a:r>
          </a:p>
          <a:p>
            <a:pPr lvl="1"/>
            <a:r>
              <a:rPr lang="en-US" dirty="0"/>
              <a:t>compares the predicted output of the model to the actual output (labelled data) and calculates the difference between them (error / loss)</a:t>
            </a:r>
          </a:p>
          <a:p>
            <a:pPr lvl="1"/>
            <a:r>
              <a:rPr lang="en-US" dirty="0"/>
              <a:t>The goal of the model is to minimize the error or loss function by adjusting its internal parameters / weights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D84B1-FEE3-C298-CEE7-FDF149C11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46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5B24F-D6D7-A241-0038-46FD5420C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How machine learning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73F36-58BA-1D2C-5E2B-04AE3144C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Optimization Process</a:t>
            </a:r>
          </a:p>
          <a:p>
            <a:pPr lvl="1"/>
            <a:r>
              <a:rPr lang="en-US" dirty="0"/>
              <a:t>iterative process of adjusting the internal parameters of the model to minimize the error or loss function. </a:t>
            </a:r>
          </a:p>
          <a:p>
            <a:pPr lvl="1"/>
            <a:r>
              <a:rPr lang="en-US" dirty="0"/>
              <a:t>Typically achieved via an optimization algorithm, such as gradient descent until the error is minimized to a satisfactory level.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D84B1-FEE3-C298-CEE7-FDF149C11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179213"/>
      </p:ext>
    </p:extLst>
  </p:cSld>
  <p:clrMapOvr>
    <a:masterClrMapping/>
  </p:clrMapOvr>
</p:sld>
</file>

<file path=ppt/theme/theme1.xml><?xml version="1.0" encoding="utf-8"?>
<a:theme xmlns:a="http://schemas.openxmlformats.org/drawingml/2006/main" name="Video slides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</TotalTime>
  <Words>903</Words>
  <Application>Microsoft Office PowerPoint</Application>
  <PresentationFormat>Widescreen</PresentationFormat>
  <Paragraphs>152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Arial</vt:lpstr>
      <vt:lpstr>Calibri</vt:lpstr>
      <vt:lpstr>Garamond</vt:lpstr>
      <vt:lpstr>Georgia</vt:lpstr>
      <vt:lpstr>Gill Sans MT</vt:lpstr>
      <vt:lpstr>Palatino Linotype</vt:lpstr>
      <vt:lpstr>Segoe UI</vt:lpstr>
      <vt:lpstr>Wingdings</vt:lpstr>
      <vt:lpstr>Video slides theme</vt:lpstr>
      <vt:lpstr>Machine Learning Basics</vt:lpstr>
      <vt:lpstr>PowerPoint Presentation</vt:lpstr>
      <vt:lpstr>CRISP-DM</vt:lpstr>
      <vt:lpstr>Machine Learning Intro</vt:lpstr>
      <vt:lpstr>Machine Learning Intro</vt:lpstr>
      <vt:lpstr>Machine Learning Intro</vt:lpstr>
      <vt:lpstr>PowerPoint Presentation</vt:lpstr>
      <vt:lpstr>How machine learning works</vt:lpstr>
      <vt:lpstr>How machine learning works</vt:lpstr>
      <vt:lpstr>How machine learning works</vt:lpstr>
      <vt:lpstr>How machine learning works</vt:lpstr>
      <vt:lpstr>PowerPoint Presentation</vt:lpstr>
      <vt:lpstr>PowerPoint Presentation</vt:lpstr>
      <vt:lpstr>Machine Learning Lifecycle</vt:lpstr>
      <vt:lpstr>Machine Learning Workflow</vt:lpstr>
      <vt:lpstr>PowerPoint Presentation</vt:lpstr>
      <vt:lpstr>PowerPoint Presentation</vt:lpstr>
      <vt:lpstr>Supervised Learning</vt:lpstr>
      <vt:lpstr>PowerPoint Presentation</vt:lpstr>
      <vt:lpstr>Supervised Learning</vt:lpstr>
      <vt:lpstr>Supervised learning</vt:lpstr>
      <vt:lpstr>Supervised learning</vt:lpstr>
      <vt:lpstr>Supervised learning</vt:lpstr>
      <vt:lpstr>PowerPoint Presentation</vt:lpstr>
      <vt:lpstr>2 main types</vt:lpstr>
      <vt:lpstr>Classification vs regression</vt:lpstr>
      <vt:lpstr>Classification vs regression</vt:lpstr>
      <vt:lpstr>Unsupervised Learning</vt:lpstr>
      <vt:lpstr>Clustering</vt:lpstr>
      <vt:lpstr>Unsupervised learning</vt:lpstr>
      <vt:lpstr>Unsupervised learning</vt:lpstr>
      <vt:lpstr>Association rules</vt:lpstr>
      <vt:lpstr>Dimensionality Reduction</vt:lpstr>
      <vt:lpstr>Supervised vs unsupervised</vt:lpstr>
      <vt:lpstr>Supervised vs unsupervised</vt:lpstr>
      <vt:lpstr>PowerPoint Presentation</vt:lpstr>
      <vt:lpstr>PowerPoint Presentation</vt:lpstr>
      <vt:lpstr>Reinforcement learning</vt:lpstr>
      <vt:lpstr>Supervised learning: Regression</vt:lpstr>
      <vt:lpstr>Supervised learning: Classification</vt:lpstr>
      <vt:lpstr>Unsupervised Learning</vt:lpstr>
      <vt:lpstr>Model Selection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victor tan</dc:creator>
  <cp:lastModifiedBy>DCC186 DreamCatcher</cp:lastModifiedBy>
  <cp:revision>178</cp:revision>
  <dcterms:created xsi:type="dcterms:W3CDTF">2019-11-01T05:22:45Z</dcterms:created>
  <dcterms:modified xsi:type="dcterms:W3CDTF">2023-06-06T17:21:03Z</dcterms:modified>
</cp:coreProperties>
</file>